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9" r:id="rId2"/>
    <p:sldId id="279" r:id="rId3"/>
    <p:sldId id="284" r:id="rId4"/>
    <p:sldId id="285" r:id="rId5"/>
    <p:sldId id="286" r:id="rId6"/>
    <p:sldId id="287" r:id="rId7"/>
    <p:sldId id="288" r:id="rId8"/>
    <p:sldId id="265" r:id="rId9"/>
    <p:sldId id="260" r:id="rId10"/>
    <p:sldId id="261" r:id="rId11"/>
    <p:sldId id="262" r:id="rId12"/>
    <p:sldId id="263" r:id="rId13"/>
    <p:sldId id="264" r:id="rId14"/>
    <p:sldId id="266" r:id="rId15"/>
    <p:sldId id="267" r:id="rId16"/>
    <p:sldId id="270" r:id="rId17"/>
    <p:sldId id="273" r:id="rId18"/>
    <p:sldId id="274" r:id="rId19"/>
    <p:sldId id="275" r:id="rId20"/>
    <p:sldId id="277" r:id="rId21"/>
    <p:sldId id="271" r:id="rId22"/>
    <p:sldId id="272" r:id="rId23"/>
    <p:sldId id="278" r:id="rId24"/>
  </p:sldIdLst>
  <p:sldSz cx="12192000" cy="6858000"/>
  <p:notesSz cx="6858000" cy="9144000"/>
  <p:photoAlbum/>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2060"/>
    <a:srgbClr val="261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43"/>
    <p:restoredTop sz="92261"/>
  </p:normalViewPr>
  <p:slideViewPr>
    <p:cSldViewPr snapToGrid="0">
      <p:cViewPr varScale="1">
        <p:scale>
          <a:sx n="74" d="100"/>
          <a:sy n="74" d="100"/>
        </p:scale>
        <p:origin x="912" y="168"/>
      </p:cViewPr>
      <p:guideLst>
        <p:guide orient="horz" pos="2160"/>
        <p:guide pos="3840"/>
      </p:guideLst>
    </p:cSldViewPr>
  </p:slideViewPr>
  <p:notesTextViewPr>
    <p:cViewPr>
      <p:scale>
        <a:sx n="1" d="1"/>
        <a:sy n="1" d="1"/>
      </p:scale>
      <p:origin x="0" y="0"/>
    </p:cViewPr>
  </p:notesTextViewPr>
  <p:sorterViewPr>
    <p:cViewPr>
      <p:scale>
        <a:sx n="160" d="100"/>
        <a:sy n="1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95DFE-765D-0747-99E1-BB73C65B0B25}" type="datetimeFigureOut">
              <a:rPr lang="pt-BR" smtClean="0"/>
              <a:t>25/09/18</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D7D0B0-FA30-A543-8FF4-DB2D56C348DF}" type="slidenum">
              <a:rPr lang="pt-BR" smtClean="0"/>
              <a:t>‹nº›</a:t>
            </a:fld>
            <a:endParaRPr lang="pt-BR"/>
          </a:p>
        </p:txBody>
      </p:sp>
    </p:spTree>
    <p:extLst>
      <p:ext uri="{BB962C8B-B14F-4D97-AF65-F5344CB8AC3E}">
        <p14:creationId xmlns:p14="http://schemas.microsoft.com/office/powerpoint/2010/main" val="198855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FAB42899-D5F3-412C-9531-DFCEF036EDDD}" type="datetimeFigureOut">
              <a:rPr lang="pt-BR" smtClean="0"/>
              <a:t>25/09/18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488976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FAB42899-D5F3-412C-9531-DFCEF036EDDD}" type="datetimeFigureOut">
              <a:rPr lang="pt-BR" smtClean="0"/>
              <a:t>25/09/18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1639051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FAB42899-D5F3-412C-9531-DFCEF036EDDD}" type="datetimeFigureOut">
              <a:rPr lang="pt-BR" smtClean="0"/>
              <a:t>25/09/18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3954845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FAB42899-D5F3-412C-9531-DFCEF036EDDD}" type="datetimeFigureOut">
              <a:rPr lang="pt-BR" smtClean="0"/>
              <a:t>25/09/18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3098822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 texto mestre</a:t>
            </a:r>
          </a:p>
        </p:txBody>
      </p:sp>
      <p:sp>
        <p:nvSpPr>
          <p:cNvPr id="4" name="Espaço Reservado para Data 3"/>
          <p:cNvSpPr>
            <a:spLocks noGrp="1"/>
          </p:cNvSpPr>
          <p:nvPr>
            <p:ph type="dt" sz="half" idx="10"/>
          </p:nvPr>
        </p:nvSpPr>
        <p:spPr/>
        <p:txBody>
          <a:bodyPr/>
          <a:lstStyle/>
          <a:p>
            <a:fld id="{FAB42899-D5F3-412C-9531-DFCEF036EDDD}" type="datetimeFigureOut">
              <a:rPr lang="pt-BR" smtClean="0"/>
              <a:t>25/09/18</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3208289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FAB42899-D5F3-412C-9531-DFCEF036EDDD}" type="datetimeFigureOut">
              <a:rPr lang="pt-BR" smtClean="0"/>
              <a:t>25/09/18</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451239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FAB42899-D5F3-412C-9531-DFCEF036EDDD}" type="datetimeFigureOut">
              <a:rPr lang="pt-BR" smtClean="0"/>
              <a:t>25/09/18</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3739241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FAB42899-D5F3-412C-9531-DFCEF036EDDD}" type="datetimeFigureOut">
              <a:rPr lang="pt-BR" smtClean="0"/>
              <a:t>25/09/18</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3755188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FAB42899-D5F3-412C-9531-DFCEF036EDDD}" type="datetimeFigureOut">
              <a:rPr lang="pt-BR" smtClean="0"/>
              <a:t>25/09/18</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2764616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FAB42899-D5F3-412C-9531-DFCEF036EDDD}" type="datetimeFigureOut">
              <a:rPr lang="pt-BR" smtClean="0"/>
              <a:t>25/09/18</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1782276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FAB42899-D5F3-412C-9531-DFCEF036EDDD}" type="datetimeFigureOut">
              <a:rPr lang="pt-BR" smtClean="0"/>
              <a:t>25/09/18</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749FCBC3-EB94-4840-84B2-98FE0D235181}" type="slidenum">
              <a:rPr lang="pt-BR" smtClean="0"/>
              <a:t>‹nº›</a:t>
            </a:fld>
            <a:endParaRPr lang="pt-BR"/>
          </a:p>
        </p:txBody>
      </p:sp>
    </p:spTree>
    <p:extLst>
      <p:ext uri="{BB962C8B-B14F-4D97-AF65-F5344CB8AC3E}">
        <p14:creationId xmlns:p14="http://schemas.microsoft.com/office/powerpoint/2010/main" val="3841936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42899-D5F3-412C-9531-DFCEF036EDDD}" type="datetimeFigureOut">
              <a:rPr lang="pt-BR" smtClean="0"/>
              <a:t>25/09/18</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9FCBC3-EB94-4840-84B2-98FE0D235181}" type="slidenum">
              <a:rPr lang="pt-BR" smtClean="0"/>
              <a:t>‹nº›</a:t>
            </a:fld>
            <a:endParaRPr lang="pt-BR"/>
          </a:p>
        </p:txBody>
      </p:sp>
    </p:spTree>
    <p:extLst>
      <p:ext uri="{BB962C8B-B14F-4D97-AF65-F5344CB8AC3E}">
        <p14:creationId xmlns:p14="http://schemas.microsoft.com/office/powerpoint/2010/main" val="141907238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07FD3295-A152-C049-8A83-A3A96387E356}"/>
              </a:ext>
            </a:extLst>
          </p:cNvPr>
          <p:cNvSpPr txBox="1"/>
          <p:nvPr/>
        </p:nvSpPr>
        <p:spPr>
          <a:xfrm>
            <a:off x="1050110" y="2674185"/>
            <a:ext cx="11197701" cy="2554545"/>
          </a:xfrm>
          <a:prstGeom prst="rect">
            <a:avLst/>
          </a:prstGeom>
          <a:noFill/>
        </p:spPr>
        <p:txBody>
          <a:bodyPr wrap="square" rtlCol="0">
            <a:spAutoFit/>
          </a:bodyPr>
          <a:lstStyle/>
          <a:p>
            <a:pPr fontAlgn="base"/>
            <a:r>
              <a:rPr lang="pt-BR" sz="3200" dirty="0"/>
              <a:t>Ter em cada congregação, no ano de 2019, CEM pessoas estudando a Bíblia, através das diversas Frentes Missionárias.</a:t>
            </a:r>
          </a:p>
          <a:p>
            <a:pPr lvl="0"/>
            <a:r>
              <a:rPr lang="pt-BR" sz="3200" dirty="0"/>
              <a:t>Estabelecer a Escola de Esperança nos 340 Distritos Pastorais.</a:t>
            </a:r>
          </a:p>
          <a:p>
            <a:endParaRPr lang="pt-BR" sz="3200" dirty="0"/>
          </a:p>
          <a:p>
            <a:pPr fontAlgn="base"/>
            <a:endParaRPr lang="pt-BR" sz="3200" dirty="0"/>
          </a:p>
        </p:txBody>
      </p:sp>
      <p:sp>
        <p:nvSpPr>
          <p:cNvPr id="3" name="Rectangle 1">
            <a:extLst>
              <a:ext uri="{FF2B5EF4-FFF2-40B4-BE49-F238E27FC236}">
                <a16:creationId xmlns:a16="http://schemas.microsoft.com/office/drawing/2014/main" id="{B61615C3-FDC6-DB4B-ADE0-72BBA2ACEB2F}"/>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MCI - 2019</a:t>
            </a:r>
            <a:endParaRPr lang="en-US" altLang="pt-BR" b="1" dirty="0"/>
          </a:p>
        </p:txBody>
      </p:sp>
    </p:spTree>
    <p:extLst>
      <p:ext uri="{BB962C8B-B14F-4D97-AF65-F5344CB8AC3E}">
        <p14:creationId xmlns:p14="http://schemas.microsoft.com/office/powerpoint/2010/main" val="33117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EC2A4F0E-5D74-6D42-B7FF-8FF1B65380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08710"/>
            <a:ext cx="12192000" cy="4640580"/>
          </a:xfrm>
          <a:prstGeom prst="rect">
            <a:avLst/>
          </a:prstGeom>
        </p:spPr>
      </p:pic>
      <p:sp>
        <p:nvSpPr>
          <p:cNvPr id="4" name="Rectangle 1">
            <a:extLst>
              <a:ext uri="{FF2B5EF4-FFF2-40B4-BE49-F238E27FC236}">
                <a16:creationId xmlns:a16="http://schemas.microsoft.com/office/drawing/2014/main" id="{A8B032A0-5957-584F-A8B7-67B13397B2ED}"/>
              </a:ext>
            </a:extLst>
          </p:cNvPr>
          <p:cNvSpPr txBox="1">
            <a:spLocks noChangeArrowheads="1"/>
          </p:cNvSpPr>
          <p:nvPr/>
        </p:nvSpPr>
        <p:spPr>
          <a:xfrm>
            <a:off x="457200" y="35245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Capa </a:t>
            </a:r>
            <a:r>
              <a:rPr lang="pt-BR" altLang="pt-BR" b="1" dirty="0" err="1"/>
              <a:t>Facebook</a:t>
            </a:r>
            <a:endParaRPr lang="pt-BR" altLang="pt-BR" b="1" dirty="0"/>
          </a:p>
        </p:txBody>
      </p:sp>
    </p:spTree>
    <p:extLst>
      <p:ext uri="{BB962C8B-B14F-4D97-AF65-F5344CB8AC3E}">
        <p14:creationId xmlns:p14="http://schemas.microsoft.com/office/powerpoint/2010/main" val="1267844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B8DAACA4-EC6F-7245-9085-D96D23B8E0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1">
            <a:extLst>
              <a:ext uri="{FF2B5EF4-FFF2-40B4-BE49-F238E27FC236}">
                <a16:creationId xmlns:a16="http://schemas.microsoft.com/office/drawing/2014/main" id="{450E9D66-406F-B347-B768-FB7F5A4F152D}"/>
              </a:ext>
            </a:extLst>
          </p:cNvPr>
          <p:cNvSpPr txBox="1">
            <a:spLocks noChangeArrowheads="1"/>
          </p:cNvSpPr>
          <p:nvPr/>
        </p:nvSpPr>
        <p:spPr>
          <a:xfrm>
            <a:off x="-31895" y="33481"/>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Controle Virtual</a:t>
            </a:r>
          </a:p>
        </p:txBody>
      </p:sp>
    </p:spTree>
    <p:extLst>
      <p:ext uri="{BB962C8B-B14F-4D97-AF65-F5344CB8AC3E}">
        <p14:creationId xmlns:p14="http://schemas.microsoft.com/office/powerpoint/2010/main" val="1592439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F7F3A08B-4722-9745-A194-F5299A537B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5529" y="0"/>
            <a:ext cx="4840941" cy="6858000"/>
          </a:xfrm>
          <a:prstGeom prst="rect">
            <a:avLst/>
          </a:prstGeom>
        </p:spPr>
      </p:pic>
      <p:sp>
        <p:nvSpPr>
          <p:cNvPr id="4" name="Rectangle 1">
            <a:extLst>
              <a:ext uri="{FF2B5EF4-FFF2-40B4-BE49-F238E27FC236}">
                <a16:creationId xmlns:a16="http://schemas.microsoft.com/office/drawing/2014/main" id="{B37FA2B3-DC78-6140-8304-62137BAE0838}"/>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Livreto</a:t>
            </a:r>
          </a:p>
        </p:txBody>
      </p:sp>
    </p:spTree>
    <p:extLst>
      <p:ext uri="{BB962C8B-B14F-4D97-AF65-F5344CB8AC3E}">
        <p14:creationId xmlns:p14="http://schemas.microsoft.com/office/powerpoint/2010/main" val="731588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74E0EC01-DEF5-F94C-BE41-D06D913CB5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5529" y="0"/>
            <a:ext cx="4840941" cy="6858000"/>
          </a:xfrm>
          <a:prstGeom prst="rect">
            <a:avLst/>
          </a:prstGeom>
        </p:spPr>
      </p:pic>
      <p:sp>
        <p:nvSpPr>
          <p:cNvPr id="4" name="Rectangle 1">
            <a:extLst>
              <a:ext uri="{FF2B5EF4-FFF2-40B4-BE49-F238E27FC236}">
                <a16:creationId xmlns:a16="http://schemas.microsoft.com/office/drawing/2014/main" id="{A26C6296-1118-D642-A2ED-9EE9A11CBE47}"/>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Contracapa</a:t>
            </a:r>
          </a:p>
        </p:txBody>
      </p:sp>
    </p:spTree>
    <p:extLst>
      <p:ext uri="{BB962C8B-B14F-4D97-AF65-F5344CB8AC3E}">
        <p14:creationId xmlns:p14="http://schemas.microsoft.com/office/powerpoint/2010/main" val="2091634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2BD352DA-7558-A848-A0E9-B1CC24BE12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1029951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0EFE3EB9-8D8A-7740-917C-C3E502504C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1424121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252F8115-AC29-C44C-AEB7-A1E833B96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1030247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13EF4949-85C2-3D43-BAD5-7EB40258C5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5529" y="0"/>
            <a:ext cx="4840941" cy="6858000"/>
          </a:xfrm>
          <a:prstGeom prst="rect">
            <a:avLst/>
          </a:prstGeom>
        </p:spPr>
      </p:pic>
    </p:spTree>
    <p:extLst>
      <p:ext uri="{BB962C8B-B14F-4D97-AF65-F5344CB8AC3E}">
        <p14:creationId xmlns:p14="http://schemas.microsoft.com/office/powerpoint/2010/main" val="236480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1A6363A8-C8B0-584F-A733-6919014716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5529" y="0"/>
            <a:ext cx="4840941" cy="6858000"/>
          </a:xfrm>
          <a:prstGeom prst="rect">
            <a:avLst/>
          </a:prstGeom>
        </p:spPr>
      </p:pic>
    </p:spTree>
    <p:extLst>
      <p:ext uri="{BB962C8B-B14F-4D97-AF65-F5344CB8AC3E}">
        <p14:creationId xmlns:p14="http://schemas.microsoft.com/office/powerpoint/2010/main" val="1769348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3F59C1D2-93CF-C44E-B85C-CB6D7DE589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5529" y="0"/>
            <a:ext cx="4840941" cy="6858000"/>
          </a:xfrm>
          <a:prstGeom prst="rect">
            <a:avLst/>
          </a:prstGeom>
        </p:spPr>
      </p:pic>
    </p:spTree>
    <p:extLst>
      <p:ext uri="{BB962C8B-B14F-4D97-AF65-F5344CB8AC3E}">
        <p14:creationId xmlns:p14="http://schemas.microsoft.com/office/powerpoint/2010/main" val="2281448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07FD3295-A152-C049-8A83-A3A96387E356}"/>
              </a:ext>
            </a:extLst>
          </p:cNvPr>
          <p:cNvSpPr txBox="1"/>
          <p:nvPr/>
        </p:nvSpPr>
        <p:spPr>
          <a:xfrm>
            <a:off x="603545" y="1966822"/>
            <a:ext cx="11197701" cy="4031873"/>
          </a:xfrm>
          <a:prstGeom prst="rect">
            <a:avLst/>
          </a:prstGeom>
          <a:noFill/>
        </p:spPr>
        <p:txBody>
          <a:bodyPr wrap="square" rtlCol="0">
            <a:spAutoFit/>
          </a:bodyPr>
          <a:lstStyle/>
          <a:p>
            <a:pPr fontAlgn="base"/>
            <a:r>
              <a:rPr lang="pt-BR" sz="3200" dirty="0"/>
              <a:t>A importância dada para aquela única ovelha perdida não exclui a importância que todas as outras 99 tinham para o Pastor. Pensando nisso, que tal inverter a busca, sendo nós, como igreja, UM, em busca das outras 99.</a:t>
            </a:r>
          </a:p>
          <a:p>
            <a:pPr fontAlgn="base"/>
            <a:r>
              <a:rPr lang="pt-BR" sz="3200" dirty="0"/>
              <a:t>A partir dessa ideia, a sugestão para o nome do projeto: "</a:t>
            </a:r>
            <a:r>
              <a:rPr lang="pt-BR" sz="3200" b="1" i="1" dirty="0"/>
              <a:t>ALCANCEMOS - Somos um, em busca das 99". </a:t>
            </a:r>
            <a:r>
              <a:rPr lang="pt-BR" sz="3200" dirty="0"/>
              <a:t>Dando grande destaque na identidade visual para o "CEM" dentro da palavra </a:t>
            </a:r>
            <a:r>
              <a:rPr lang="pt-BR" sz="3200" dirty="0" err="1"/>
              <a:t>AlcanCEMos</a:t>
            </a:r>
            <a:r>
              <a:rPr lang="pt-BR" sz="3200" dirty="0"/>
              <a:t>.</a:t>
            </a:r>
          </a:p>
        </p:txBody>
      </p:sp>
      <p:sp>
        <p:nvSpPr>
          <p:cNvPr id="3" name="Rectangle 1">
            <a:extLst>
              <a:ext uri="{FF2B5EF4-FFF2-40B4-BE49-F238E27FC236}">
                <a16:creationId xmlns:a16="http://schemas.microsoft.com/office/drawing/2014/main" id="{B61615C3-FDC6-DB4B-ADE0-72BBA2ACEB2F}"/>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Conceito</a:t>
            </a:r>
            <a:endParaRPr lang="en-US" altLang="pt-BR" b="1" dirty="0"/>
          </a:p>
        </p:txBody>
      </p:sp>
    </p:spTree>
    <p:extLst>
      <p:ext uri="{BB962C8B-B14F-4D97-AF65-F5344CB8AC3E}">
        <p14:creationId xmlns:p14="http://schemas.microsoft.com/office/powerpoint/2010/main" val="83328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0C933160-51F7-BA46-960E-84B54FB614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5529" y="0"/>
            <a:ext cx="4840941" cy="6858000"/>
          </a:xfrm>
          <a:prstGeom prst="rect">
            <a:avLst/>
          </a:prstGeom>
        </p:spPr>
      </p:pic>
    </p:spTree>
    <p:extLst>
      <p:ext uri="{BB962C8B-B14F-4D97-AF65-F5344CB8AC3E}">
        <p14:creationId xmlns:p14="http://schemas.microsoft.com/office/powerpoint/2010/main" val="801909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97F5A911-76F7-3747-A691-B876BE6C4A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972800" cy="6858000"/>
          </a:xfrm>
          <a:prstGeom prst="rect">
            <a:avLst/>
          </a:prstGeom>
        </p:spPr>
      </p:pic>
    </p:spTree>
    <p:extLst>
      <p:ext uri="{BB962C8B-B14F-4D97-AF65-F5344CB8AC3E}">
        <p14:creationId xmlns:p14="http://schemas.microsoft.com/office/powerpoint/2010/main" val="82002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1CB59DCA-6C21-3B43-835A-CB0F66C352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5000" y="1784350"/>
            <a:ext cx="5842000" cy="3289300"/>
          </a:xfrm>
          <a:prstGeom prst="rect">
            <a:avLst/>
          </a:prstGeom>
        </p:spPr>
      </p:pic>
      <p:sp>
        <p:nvSpPr>
          <p:cNvPr id="4" name="Rectangle 1">
            <a:extLst>
              <a:ext uri="{FF2B5EF4-FFF2-40B4-BE49-F238E27FC236}">
                <a16:creationId xmlns:a16="http://schemas.microsoft.com/office/drawing/2014/main" id="{A36CB557-472E-414B-BE88-B5294DB35FAC}"/>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Logo</a:t>
            </a:r>
          </a:p>
        </p:txBody>
      </p:sp>
    </p:spTree>
    <p:extLst>
      <p:ext uri="{BB962C8B-B14F-4D97-AF65-F5344CB8AC3E}">
        <p14:creationId xmlns:p14="http://schemas.microsoft.com/office/powerpoint/2010/main" val="9005181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07FD3295-A152-C049-8A83-A3A96387E356}"/>
              </a:ext>
            </a:extLst>
          </p:cNvPr>
          <p:cNvSpPr txBox="1"/>
          <p:nvPr/>
        </p:nvSpPr>
        <p:spPr>
          <a:xfrm>
            <a:off x="3243532" y="1863306"/>
            <a:ext cx="6952891" cy="4031873"/>
          </a:xfrm>
          <a:prstGeom prst="rect">
            <a:avLst/>
          </a:prstGeom>
          <a:noFill/>
        </p:spPr>
        <p:txBody>
          <a:bodyPr wrap="square" rtlCol="0">
            <a:spAutoFit/>
          </a:bodyPr>
          <a:lstStyle/>
          <a:p>
            <a:endParaRPr lang="pt-BR" sz="3200" dirty="0"/>
          </a:p>
          <a:p>
            <a:pPr fontAlgn="base"/>
            <a:r>
              <a:rPr lang="pt-BR" sz="3200" dirty="0"/>
              <a:t>• Banner 100x70cm</a:t>
            </a:r>
          </a:p>
          <a:p>
            <a:pPr fontAlgn="base"/>
            <a:r>
              <a:rPr lang="pt-BR" sz="3200" dirty="0"/>
              <a:t>• Banner A4</a:t>
            </a:r>
          </a:p>
          <a:p>
            <a:pPr fontAlgn="base"/>
            <a:r>
              <a:rPr lang="pt-BR" sz="3200" dirty="0"/>
              <a:t>• </a:t>
            </a:r>
            <a:r>
              <a:rPr lang="pt-BR" sz="3200" dirty="0" err="1"/>
              <a:t>Template</a:t>
            </a:r>
            <a:r>
              <a:rPr lang="pt-BR" sz="3200" dirty="0"/>
              <a:t> Power Point</a:t>
            </a:r>
          </a:p>
          <a:p>
            <a:pPr fontAlgn="base"/>
            <a:r>
              <a:rPr lang="pt-BR" sz="3200" dirty="0"/>
              <a:t>• Livreto de Controle (Para impressão)</a:t>
            </a:r>
          </a:p>
          <a:p>
            <a:pPr fontAlgn="base"/>
            <a:r>
              <a:rPr lang="pt-BR" sz="3200" dirty="0"/>
              <a:t>• Controle Virtual</a:t>
            </a:r>
          </a:p>
          <a:p>
            <a:pPr fontAlgn="base"/>
            <a:r>
              <a:rPr lang="pt-BR" sz="3200" dirty="0"/>
              <a:t>• Itens para Social Media.</a:t>
            </a:r>
          </a:p>
          <a:p>
            <a:endParaRPr lang="pt-BR" sz="3200" dirty="0"/>
          </a:p>
        </p:txBody>
      </p:sp>
      <p:sp>
        <p:nvSpPr>
          <p:cNvPr id="3" name="Rectangle 1">
            <a:extLst>
              <a:ext uri="{FF2B5EF4-FFF2-40B4-BE49-F238E27FC236}">
                <a16:creationId xmlns:a16="http://schemas.microsoft.com/office/drawing/2014/main" id="{E2F2DCCE-67B6-CB4B-9A3A-C4860F3A4CE8}"/>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b="1" dirty="0"/>
              <a:t>Materiais</a:t>
            </a:r>
            <a:endParaRPr lang="en-US" altLang="pt-BR" b="1" dirty="0"/>
          </a:p>
        </p:txBody>
      </p:sp>
    </p:spTree>
    <p:extLst>
      <p:ext uri="{BB962C8B-B14F-4D97-AF65-F5344CB8AC3E}">
        <p14:creationId xmlns:p14="http://schemas.microsoft.com/office/powerpoint/2010/main" val="2460016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07FD3295-A152-C049-8A83-A3A96387E356}"/>
              </a:ext>
            </a:extLst>
          </p:cNvPr>
          <p:cNvSpPr txBox="1"/>
          <p:nvPr/>
        </p:nvSpPr>
        <p:spPr>
          <a:xfrm>
            <a:off x="603545" y="1966822"/>
            <a:ext cx="11197701" cy="4524315"/>
          </a:xfrm>
          <a:prstGeom prst="rect">
            <a:avLst/>
          </a:prstGeom>
          <a:noFill/>
        </p:spPr>
        <p:txBody>
          <a:bodyPr wrap="square" rtlCol="0">
            <a:spAutoFit/>
          </a:bodyPr>
          <a:lstStyle/>
          <a:p>
            <a:pPr fontAlgn="base"/>
            <a:r>
              <a:rPr lang="pt-BR" sz="3200" dirty="0"/>
              <a:t>A Palavra "Alcancemos" é um convite a um grupo para que caminhem juntos na mesma direção, acontecendo no Presente, de algo ainda Desejado, mas que seja possível de ser alcançado. </a:t>
            </a:r>
          </a:p>
          <a:p>
            <a:pPr fontAlgn="base"/>
            <a:endParaRPr lang="pt-BR" sz="3200" dirty="0"/>
          </a:p>
          <a:p>
            <a:pPr fontAlgn="base"/>
            <a:r>
              <a:rPr lang="pt-BR" sz="3200" dirty="0"/>
              <a:t>Diferente de "Alcancem", onde um emissor transmite uma ordem expressa para que alguém vá em seu lugar, não necessariamente Guiados ou Liderados, sugerindo diversas maneiras para se chegar ao objetivo, podendo soar como desorganização.</a:t>
            </a:r>
          </a:p>
          <a:p>
            <a:pPr fontAlgn="base"/>
            <a:endParaRPr lang="pt-BR" sz="3200" dirty="0"/>
          </a:p>
        </p:txBody>
      </p:sp>
    </p:spTree>
    <p:extLst>
      <p:ext uri="{BB962C8B-B14F-4D97-AF65-F5344CB8AC3E}">
        <p14:creationId xmlns:p14="http://schemas.microsoft.com/office/powerpoint/2010/main" val="3234086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07FD3295-A152-C049-8A83-A3A96387E356}"/>
              </a:ext>
            </a:extLst>
          </p:cNvPr>
          <p:cNvSpPr txBox="1"/>
          <p:nvPr/>
        </p:nvSpPr>
        <p:spPr>
          <a:xfrm>
            <a:off x="603545" y="1966822"/>
            <a:ext cx="11197701" cy="4401205"/>
          </a:xfrm>
          <a:prstGeom prst="rect">
            <a:avLst/>
          </a:prstGeom>
          <a:noFill/>
        </p:spPr>
        <p:txBody>
          <a:bodyPr wrap="square" rtlCol="0">
            <a:spAutoFit/>
          </a:bodyPr>
          <a:lstStyle/>
          <a:p>
            <a:pPr fontAlgn="base"/>
            <a:r>
              <a:rPr lang="pt-BR" sz="2800" dirty="0"/>
              <a:t>A imagem central foi desenvolvida, buscando ser o mais didática possível. Figuras de ambos os Gêneros, segmentação racial e diferentes faixas etárias foram escolhidas, buscando representar a diversidade. A Bíblia como elemento central aparece em destaque, sugerindo aprofundamento, e o alcance do conhecimento, através do estudo da palavra. Elementos que traduzem o amor de Cristo, tais como a cruz e a Natureza, foram propositalmente compostos, para alcançar até o mais leigo com o conceito simples: Precisamos Alcançar pessoas para o Reino de Cristo, então, mãos à obra, Alcancemos. </a:t>
            </a:r>
          </a:p>
          <a:p>
            <a:pPr fontAlgn="base"/>
            <a:endParaRPr lang="pt-BR" sz="2800" dirty="0"/>
          </a:p>
        </p:txBody>
      </p:sp>
      <p:sp>
        <p:nvSpPr>
          <p:cNvPr id="3" name="Rectangle 1">
            <a:extLst>
              <a:ext uri="{FF2B5EF4-FFF2-40B4-BE49-F238E27FC236}">
                <a16:creationId xmlns:a16="http://schemas.microsoft.com/office/drawing/2014/main" id="{B61615C3-FDC6-DB4B-ADE0-72BBA2ACEB2F}"/>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Imagem, Conceito</a:t>
            </a:r>
          </a:p>
        </p:txBody>
      </p:sp>
    </p:spTree>
    <p:extLst>
      <p:ext uri="{BB962C8B-B14F-4D97-AF65-F5344CB8AC3E}">
        <p14:creationId xmlns:p14="http://schemas.microsoft.com/office/powerpoint/2010/main" val="4025272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07FD3295-A152-C049-8A83-A3A96387E356}"/>
              </a:ext>
            </a:extLst>
          </p:cNvPr>
          <p:cNvSpPr txBox="1"/>
          <p:nvPr/>
        </p:nvSpPr>
        <p:spPr>
          <a:xfrm>
            <a:off x="603545" y="1966822"/>
            <a:ext cx="11197701" cy="3539430"/>
          </a:xfrm>
          <a:prstGeom prst="rect">
            <a:avLst/>
          </a:prstGeom>
          <a:noFill/>
        </p:spPr>
        <p:txBody>
          <a:bodyPr wrap="square" rtlCol="0">
            <a:spAutoFit/>
          </a:bodyPr>
          <a:lstStyle/>
          <a:p>
            <a:pPr fontAlgn="base"/>
            <a:r>
              <a:rPr lang="pt-BR" sz="2800" dirty="0"/>
              <a:t>Precisamos como igreja alcançar o número mínimo de 100 estudos ao longo do ano, porém, se vamos instruir pessoas no estudo da Bíblia, também estaremos estudando junto, logo, Somos um, estudando, em busca das 99 que precisam ser alcançadas pela palavra. O logo tem um destaque evidente para a palavra "CEM", dentro do nome </a:t>
            </a:r>
            <a:r>
              <a:rPr lang="pt-BR" sz="2800" dirty="0" err="1"/>
              <a:t>AlcanCEMos</a:t>
            </a:r>
            <a:r>
              <a:rPr lang="pt-BR" sz="2800" dirty="0"/>
              <a:t>. Propositalmente aplicado para funcionar como mais um gatilho mental para a essência do ideal de alcançar no mínimo 100 pessoas por igreja da União.</a:t>
            </a:r>
          </a:p>
          <a:p>
            <a:pPr fontAlgn="base"/>
            <a:endParaRPr lang="pt-BR" sz="2800" dirty="0"/>
          </a:p>
        </p:txBody>
      </p:sp>
    </p:spTree>
    <p:extLst>
      <p:ext uri="{BB962C8B-B14F-4D97-AF65-F5344CB8AC3E}">
        <p14:creationId xmlns:p14="http://schemas.microsoft.com/office/powerpoint/2010/main" val="324823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07FD3295-A152-C049-8A83-A3A96387E356}"/>
              </a:ext>
            </a:extLst>
          </p:cNvPr>
          <p:cNvSpPr txBox="1"/>
          <p:nvPr/>
        </p:nvSpPr>
        <p:spPr>
          <a:xfrm>
            <a:off x="603545" y="1966822"/>
            <a:ext cx="11197701" cy="2062103"/>
          </a:xfrm>
          <a:prstGeom prst="rect">
            <a:avLst/>
          </a:prstGeom>
          <a:noFill/>
        </p:spPr>
        <p:txBody>
          <a:bodyPr wrap="square" rtlCol="0">
            <a:spAutoFit/>
          </a:bodyPr>
          <a:lstStyle/>
          <a:p>
            <a:pPr fontAlgn="base"/>
            <a:r>
              <a:rPr lang="pt-BR" sz="3200" dirty="0"/>
              <a:t>Precisamos atingir um número, mas não apenas isso, precisamos alcançar pessoas, contribuir na salvação de almas. De maneira unida e organizada, é necessário que como corpo de Cristo, sendo apenas um, </a:t>
            </a:r>
            <a:r>
              <a:rPr lang="pt-BR" sz="3200" b="1" dirty="0" err="1"/>
              <a:t>alcanCEMos</a:t>
            </a:r>
            <a:r>
              <a:rPr lang="pt-BR" sz="3200" dirty="0"/>
              <a:t> todos a quantos pudermos.</a:t>
            </a:r>
          </a:p>
        </p:txBody>
      </p:sp>
      <p:sp>
        <p:nvSpPr>
          <p:cNvPr id="3" name="Rectangle 1">
            <a:extLst>
              <a:ext uri="{FF2B5EF4-FFF2-40B4-BE49-F238E27FC236}">
                <a16:creationId xmlns:a16="http://schemas.microsoft.com/office/drawing/2014/main" id="{B61615C3-FDC6-DB4B-ADE0-72BBA2ACEB2F}"/>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Conclusão</a:t>
            </a:r>
          </a:p>
        </p:txBody>
      </p:sp>
    </p:spTree>
    <p:extLst>
      <p:ext uri="{BB962C8B-B14F-4D97-AF65-F5344CB8AC3E}">
        <p14:creationId xmlns:p14="http://schemas.microsoft.com/office/powerpoint/2010/main" val="710365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AED23D68-53ED-7A4F-B485-DB8B42CF5E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13128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411435D1-2284-C145-B79C-AE007F1398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4824" y="0"/>
            <a:ext cx="5102352" cy="6858000"/>
          </a:xfrm>
          <a:prstGeom prst="rect">
            <a:avLst/>
          </a:prstGeom>
        </p:spPr>
      </p:pic>
      <p:sp>
        <p:nvSpPr>
          <p:cNvPr id="4" name="Rectangle 1">
            <a:extLst>
              <a:ext uri="{FF2B5EF4-FFF2-40B4-BE49-F238E27FC236}">
                <a16:creationId xmlns:a16="http://schemas.microsoft.com/office/drawing/2014/main" id="{3FDF2042-1E80-A54F-A4BA-95843941ACF4}"/>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Banner</a:t>
            </a:r>
          </a:p>
        </p:txBody>
      </p:sp>
    </p:spTree>
    <p:extLst>
      <p:ext uri="{BB962C8B-B14F-4D97-AF65-F5344CB8AC3E}">
        <p14:creationId xmlns:p14="http://schemas.microsoft.com/office/powerpoint/2010/main" val="3525030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5EC96147-82C2-0242-9B76-08330BE9BE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013" y="0"/>
            <a:ext cx="4851974" cy="6858000"/>
          </a:xfrm>
          <a:prstGeom prst="rect">
            <a:avLst/>
          </a:prstGeom>
        </p:spPr>
      </p:pic>
      <p:sp>
        <p:nvSpPr>
          <p:cNvPr id="5" name="Rectangle 1">
            <a:extLst>
              <a:ext uri="{FF2B5EF4-FFF2-40B4-BE49-F238E27FC236}">
                <a16:creationId xmlns:a16="http://schemas.microsoft.com/office/drawing/2014/main" id="{4C5198BB-9CE4-B545-9B96-434E9EA55654}"/>
              </a:ext>
            </a:extLst>
          </p:cNvPr>
          <p:cNvSpPr txBox="1">
            <a:spLocks noChangeArrowheads="1"/>
          </p:cNvSpPr>
          <p:nvPr/>
        </p:nvSpPr>
        <p:spPr>
          <a:xfrm>
            <a:off x="457200" y="692696"/>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altLang="pt-BR" b="1" dirty="0"/>
              <a:t>Banner</a:t>
            </a:r>
          </a:p>
        </p:txBody>
      </p:sp>
    </p:spTree>
    <p:extLst>
      <p:ext uri="{BB962C8B-B14F-4D97-AF65-F5344CB8AC3E}">
        <p14:creationId xmlns:p14="http://schemas.microsoft.com/office/powerpoint/2010/main" val="1106425668"/>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2360</TotalTime>
  <Words>456</Words>
  <Application>Microsoft Macintosh PowerPoint</Application>
  <PresentationFormat>Widescreen</PresentationFormat>
  <Paragraphs>29</Paragraphs>
  <Slides>23</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23</vt:i4>
      </vt:variant>
    </vt:vector>
  </HeadingPairs>
  <TitlesOfParts>
    <vt:vector size="27" baseType="lpstr">
      <vt:lpstr>Arial</vt:lpstr>
      <vt:lpstr>Calibri</vt:lpstr>
      <vt:lpstr>Calibri Light</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Leonidas Guedes</dc:creator>
  <cp:lastModifiedBy>Microsoft Office User</cp:lastModifiedBy>
  <cp:revision>102</cp:revision>
  <dcterms:created xsi:type="dcterms:W3CDTF">2016-08-10T23:48:30Z</dcterms:created>
  <dcterms:modified xsi:type="dcterms:W3CDTF">2018-09-25T16:53:39Z</dcterms:modified>
</cp:coreProperties>
</file>